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3" r:id="rId5"/>
    <p:sldId id="258" r:id="rId6"/>
    <p:sldId id="259" r:id="rId7"/>
    <p:sldId id="277" r:id="rId8"/>
    <p:sldId id="275" r:id="rId9"/>
    <p:sldId id="272" r:id="rId10"/>
    <p:sldId id="274" r:id="rId11"/>
    <p:sldId id="273" r:id="rId12"/>
    <p:sldId id="264" r:id="rId13"/>
    <p:sldId id="265" r:id="rId14"/>
    <p:sldId id="276" r:id="rId15"/>
    <p:sldId id="266" r:id="rId16"/>
    <p:sldId id="267" r:id="rId17"/>
    <p:sldId id="270" r:id="rId18"/>
    <p:sldId id="269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3" autoAdjust="0"/>
    <p:restoredTop sz="94534" autoAdjust="0"/>
  </p:normalViewPr>
  <p:slideViewPr>
    <p:cSldViewPr>
      <p:cViewPr varScale="1">
        <p:scale>
          <a:sx n="97" d="100"/>
          <a:sy n="97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A7D0F-1B7D-4CF2-B13B-D1D84BB4339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87CEB950-8450-433B-97F4-C04EEC19B247}">
      <dgm:prSet phldrT="[Текст]"/>
      <dgm:spPr/>
      <dgm:t>
        <a:bodyPr/>
        <a:lstStyle/>
        <a:p>
          <a:r>
            <a:rPr lang="ru-RU" dirty="0" smtClean="0"/>
            <a:t>Создание тестов</a:t>
          </a:r>
          <a:r>
            <a:rPr lang="en-US" dirty="0" smtClean="0"/>
            <a:t> – </a:t>
          </a:r>
          <a:r>
            <a:rPr lang="ru-RU" dirty="0" smtClean="0"/>
            <a:t>программа </a:t>
          </a:r>
          <a:r>
            <a:rPr lang="en-US" dirty="0" smtClean="0"/>
            <a:t>tMaker</a:t>
          </a:r>
          <a:endParaRPr lang="ru-RU" dirty="0"/>
        </a:p>
      </dgm:t>
    </dgm:pt>
    <dgm:pt modelId="{296179FD-ACA5-4641-9C4B-EB92D763B794}" type="parTrans" cxnId="{D634D5F3-5123-44BE-AB98-0C08D7A10E16}">
      <dgm:prSet/>
      <dgm:spPr/>
      <dgm:t>
        <a:bodyPr/>
        <a:lstStyle/>
        <a:p>
          <a:endParaRPr lang="ru-RU"/>
        </a:p>
      </dgm:t>
    </dgm:pt>
    <dgm:pt modelId="{79AC5482-B2C2-4307-88D7-ACC570EC5965}" type="sibTrans" cxnId="{D634D5F3-5123-44BE-AB98-0C08D7A10E16}">
      <dgm:prSet/>
      <dgm:spPr/>
      <dgm:t>
        <a:bodyPr/>
        <a:lstStyle/>
        <a:p>
          <a:endParaRPr lang="ru-RU"/>
        </a:p>
      </dgm:t>
    </dgm:pt>
    <dgm:pt modelId="{DD244326-A698-43F8-9923-A5441910AD1B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r>
            <a:rPr lang="en-US" dirty="0" smtClean="0"/>
            <a:t> – </a:t>
          </a:r>
          <a:r>
            <a:rPr lang="ru-RU" dirty="0" smtClean="0"/>
            <a:t>браузер </a:t>
          </a:r>
          <a:r>
            <a:rPr lang="en-US" dirty="0" smtClean="0"/>
            <a:t>IE, Chrome, Safari</a:t>
          </a:r>
          <a:r>
            <a:rPr lang="ru-RU" dirty="0" smtClean="0"/>
            <a:t>…</a:t>
          </a:r>
          <a:endParaRPr lang="ru-RU" dirty="0"/>
        </a:p>
      </dgm:t>
    </dgm:pt>
    <dgm:pt modelId="{6F0CA708-DD7B-49A5-95B6-1887206BCEE7}" type="parTrans" cxnId="{A2150F1E-1651-4D6C-9933-249B32F7D669}">
      <dgm:prSet/>
      <dgm:spPr/>
      <dgm:t>
        <a:bodyPr/>
        <a:lstStyle/>
        <a:p>
          <a:endParaRPr lang="ru-RU"/>
        </a:p>
      </dgm:t>
    </dgm:pt>
    <dgm:pt modelId="{E809215E-A416-485A-AE0F-9211C5971B54}" type="sibTrans" cxnId="{A2150F1E-1651-4D6C-9933-249B32F7D669}">
      <dgm:prSet/>
      <dgm:spPr/>
      <dgm:t>
        <a:bodyPr/>
        <a:lstStyle/>
        <a:p>
          <a:endParaRPr lang="ru-RU"/>
        </a:p>
      </dgm:t>
    </dgm:pt>
    <dgm:pt modelId="{5B556026-4684-4060-9604-17A4724CFC64}">
      <dgm:prSet phldrT="[Текст]"/>
      <dgm:spPr/>
      <dgm:t>
        <a:bodyPr/>
        <a:lstStyle/>
        <a:p>
          <a:r>
            <a:rPr lang="ru-RU" dirty="0" smtClean="0"/>
            <a:t>Отчеты - браузер </a:t>
          </a:r>
          <a:r>
            <a:rPr lang="en-US" dirty="0" smtClean="0"/>
            <a:t>IE, Chrome, Safari</a:t>
          </a:r>
          <a:r>
            <a:rPr lang="ru-RU" dirty="0" smtClean="0"/>
            <a:t>…</a:t>
          </a:r>
          <a:endParaRPr lang="ru-RU" dirty="0"/>
        </a:p>
      </dgm:t>
    </dgm:pt>
    <dgm:pt modelId="{EB749458-3B57-4F7F-8F2A-2DEC89E9E7D2}" type="parTrans" cxnId="{11D6CE8C-1425-42C5-A6B8-7E6F04A00474}">
      <dgm:prSet/>
      <dgm:spPr/>
      <dgm:t>
        <a:bodyPr/>
        <a:lstStyle/>
        <a:p>
          <a:endParaRPr lang="ru-RU"/>
        </a:p>
      </dgm:t>
    </dgm:pt>
    <dgm:pt modelId="{891C909C-6676-4C2B-B05A-8AAE4BCB5D11}" type="sibTrans" cxnId="{11D6CE8C-1425-42C5-A6B8-7E6F04A00474}">
      <dgm:prSet/>
      <dgm:spPr/>
      <dgm:t>
        <a:bodyPr/>
        <a:lstStyle/>
        <a:p>
          <a:endParaRPr lang="ru-RU"/>
        </a:p>
      </dgm:t>
    </dgm:pt>
    <dgm:pt modelId="{4F0F0AF8-8DCC-4E10-B9E7-AEC14666619A}" type="pres">
      <dgm:prSet presAssocID="{788A7D0F-1B7D-4CF2-B13B-D1D84BB43391}" presName="Name0" presStyleCnt="0">
        <dgm:presLayoutVars>
          <dgm:dir/>
          <dgm:animLvl val="lvl"/>
          <dgm:resizeHandles val="exact"/>
        </dgm:presLayoutVars>
      </dgm:prSet>
      <dgm:spPr/>
    </dgm:pt>
    <dgm:pt modelId="{B57F82A8-A607-4DDD-A259-DBA5CE1AA0C2}" type="pres">
      <dgm:prSet presAssocID="{5B556026-4684-4060-9604-17A4724CFC64}" presName="boxAndChildren" presStyleCnt="0"/>
      <dgm:spPr/>
    </dgm:pt>
    <dgm:pt modelId="{87C19F70-2391-4D5A-8F0D-010C26EEC212}" type="pres">
      <dgm:prSet presAssocID="{5B556026-4684-4060-9604-17A4724CFC64}" presName="parentTextBox" presStyleLbl="node1" presStyleIdx="0" presStyleCnt="3"/>
      <dgm:spPr/>
      <dgm:t>
        <a:bodyPr/>
        <a:lstStyle/>
        <a:p>
          <a:endParaRPr lang="ru-RU"/>
        </a:p>
      </dgm:t>
    </dgm:pt>
    <dgm:pt modelId="{5A3A3A6F-534E-4C97-8AE2-2956FDCCBE54}" type="pres">
      <dgm:prSet presAssocID="{E809215E-A416-485A-AE0F-9211C5971B54}" presName="sp" presStyleCnt="0"/>
      <dgm:spPr/>
    </dgm:pt>
    <dgm:pt modelId="{979BB915-8162-4B2A-BEAD-120CA0DA809A}" type="pres">
      <dgm:prSet presAssocID="{DD244326-A698-43F8-9923-A5441910AD1B}" presName="arrowAndChildren" presStyleCnt="0"/>
      <dgm:spPr/>
    </dgm:pt>
    <dgm:pt modelId="{D0432932-853C-4D03-92AF-07B6B3049875}" type="pres">
      <dgm:prSet presAssocID="{DD244326-A698-43F8-9923-A5441910AD1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96452B0-B3E3-40D7-8F91-1D9BDD078F6E}" type="pres">
      <dgm:prSet presAssocID="{79AC5482-B2C2-4307-88D7-ACC570EC5965}" presName="sp" presStyleCnt="0"/>
      <dgm:spPr/>
    </dgm:pt>
    <dgm:pt modelId="{742208B1-B9CB-45F5-BE7E-93823999ACF1}" type="pres">
      <dgm:prSet presAssocID="{87CEB950-8450-433B-97F4-C04EEC19B247}" presName="arrowAndChildren" presStyleCnt="0"/>
      <dgm:spPr/>
    </dgm:pt>
    <dgm:pt modelId="{18A65D7F-1B94-4141-AC55-FBCE0AD62D5D}" type="pres">
      <dgm:prSet presAssocID="{87CEB950-8450-433B-97F4-C04EEC19B24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634D5F3-5123-44BE-AB98-0C08D7A10E16}" srcId="{788A7D0F-1B7D-4CF2-B13B-D1D84BB43391}" destId="{87CEB950-8450-433B-97F4-C04EEC19B247}" srcOrd="0" destOrd="0" parTransId="{296179FD-ACA5-4641-9C4B-EB92D763B794}" sibTransId="{79AC5482-B2C2-4307-88D7-ACC570EC5965}"/>
    <dgm:cxn modelId="{A2150F1E-1651-4D6C-9933-249B32F7D669}" srcId="{788A7D0F-1B7D-4CF2-B13B-D1D84BB43391}" destId="{DD244326-A698-43F8-9923-A5441910AD1B}" srcOrd="1" destOrd="0" parTransId="{6F0CA708-DD7B-49A5-95B6-1887206BCEE7}" sibTransId="{E809215E-A416-485A-AE0F-9211C5971B54}"/>
    <dgm:cxn modelId="{11D6CE8C-1425-42C5-A6B8-7E6F04A00474}" srcId="{788A7D0F-1B7D-4CF2-B13B-D1D84BB43391}" destId="{5B556026-4684-4060-9604-17A4724CFC64}" srcOrd="2" destOrd="0" parTransId="{EB749458-3B57-4F7F-8F2A-2DEC89E9E7D2}" sibTransId="{891C909C-6676-4C2B-B05A-8AAE4BCB5D11}"/>
    <dgm:cxn modelId="{FAC95BA3-3335-44FC-B078-81B1AE20C01B}" type="presOf" srcId="{87CEB950-8450-433B-97F4-C04EEC19B247}" destId="{18A65D7F-1B94-4141-AC55-FBCE0AD62D5D}" srcOrd="0" destOrd="0" presId="urn:microsoft.com/office/officeart/2005/8/layout/process4"/>
    <dgm:cxn modelId="{CA5029FC-5672-44F9-844C-384AD3588827}" type="presOf" srcId="{788A7D0F-1B7D-4CF2-B13B-D1D84BB43391}" destId="{4F0F0AF8-8DCC-4E10-B9E7-AEC14666619A}" srcOrd="0" destOrd="0" presId="urn:microsoft.com/office/officeart/2005/8/layout/process4"/>
    <dgm:cxn modelId="{87C26B00-3617-4E5D-9F4E-327220DC0342}" type="presOf" srcId="{5B556026-4684-4060-9604-17A4724CFC64}" destId="{87C19F70-2391-4D5A-8F0D-010C26EEC212}" srcOrd="0" destOrd="0" presId="urn:microsoft.com/office/officeart/2005/8/layout/process4"/>
    <dgm:cxn modelId="{8684AA57-916D-4257-B68F-6F96B48E14C2}" type="presOf" srcId="{DD244326-A698-43F8-9923-A5441910AD1B}" destId="{D0432932-853C-4D03-92AF-07B6B3049875}" srcOrd="0" destOrd="0" presId="urn:microsoft.com/office/officeart/2005/8/layout/process4"/>
    <dgm:cxn modelId="{AA321310-7549-42DE-8F3D-C38C4C21AC6E}" type="presParOf" srcId="{4F0F0AF8-8DCC-4E10-B9E7-AEC14666619A}" destId="{B57F82A8-A607-4DDD-A259-DBA5CE1AA0C2}" srcOrd="0" destOrd="0" presId="urn:microsoft.com/office/officeart/2005/8/layout/process4"/>
    <dgm:cxn modelId="{45841440-153D-49AF-B1ED-8546CEB202CE}" type="presParOf" srcId="{B57F82A8-A607-4DDD-A259-DBA5CE1AA0C2}" destId="{87C19F70-2391-4D5A-8F0D-010C26EEC212}" srcOrd="0" destOrd="0" presId="urn:microsoft.com/office/officeart/2005/8/layout/process4"/>
    <dgm:cxn modelId="{7B370DAC-102E-44DC-9DEC-8BE391C38856}" type="presParOf" srcId="{4F0F0AF8-8DCC-4E10-B9E7-AEC14666619A}" destId="{5A3A3A6F-534E-4C97-8AE2-2956FDCCBE54}" srcOrd="1" destOrd="0" presId="urn:microsoft.com/office/officeart/2005/8/layout/process4"/>
    <dgm:cxn modelId="{4E56D8B9-FF77-4D0B-9EB4-E7EA6AD82D61}" type="presParOf" srcId="{4F0F0AF8-8DCC-4E10-B9E7-AEC14666619A}" destId="{979BB915-8162-4B2A-BEAD-120CA0DA809A}" srcOrd="2" destOrd="0" presId="urn:microsoft.com/office/officeart/2005/8/layout/process4"/>
    <dgm:cxn modelId="{C026CAA2-E42B-40E9-9485-08E8C17C73FA}" type="presParOf" srcId="{979BB915-8162-4B2A-BEAD-120CA0DA809A}" destId="{D0432932-853C-4D03-92AF-07B6B3049875}" srcOrd="0" destOrd="0" presId="urn:microsoft.com/office/officeart/2005/8/layout/process4"/>
    <dgm:cxn modelId="{840408D1-C6FB-4282-B586-6ACAB61C3633}" type="presParOf" srcId="{4F0F0AF8-8DCC-4E10-B9E7-AEC14666619A}" destId="{796452B0-B3E3-40D7-8F91-1D9BDD078F6E}" srcOrd="3" destOrd="0" presId="urn:microsoft.com/office/officeart/2005/8/layout/process4"/>
    <dgm:cxn modelId="{7CB744D1-C035-4DAF-9BD9-202EAE56A668}" type="presParOf" srcId="{4F0F0AF8-8DCC-4E10-B9E7-AEC14666619A}" destId="{742208B1-B9CB-45F5-BE7E-93823999ACF1}" srcOrd="4" destOrd="0" presId="urn:microsoft.com/office/officeart/2005/8/layout/process4"/>
    <dgm:cxn modelId="{D5CDE889-A0BA-4687-A1DD-4C3D2E4ABDE5}" type="presParOf" srcId="{742208B1-B9CB-45F5-BE7E-93823999ACF1}" destId="{18A65D7F-1B94-4141-AC55-FBCE0AD62D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A7D0F-1B7D-4CF2-B13B-D1D84BB4339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87CEB950-8450-433B-97F4-C04EEC19B247}">
      <dgm:prSet phldrT="[Текст]"/>
      <dgm:spPr/>
      <dgm:t>
        <a:bodyPr/>
        <a:lstStyle/>
        <a:p>
          <a:r>
            <a:rPr lang="ru-RU" dirty="0" smtClean="0"/>
            <a:t>Создание книг </a:t>
          </a:r>
          <a:r>
            <a:rPr lang="en-US" dirty="0" smtClean="0"/>
            <a:t>– </a:t>
          </a:r>
          <a:r>
            <a:rPr lang="ru-RU" dirty="0" smtClean="0"/>
            <a:t>программа </a:t>
          </a:r>
          <a:r>
            <a:rPr lang="en-US" dirty="0" smtClean="0"/>
            <a:t>BookEditor</a:t>
          </a:r>
          <a:endParaRPr lang="ru-RU" dirty="0"/>
        </a:p>
      </dgm:t>
    </dgm:pt>
    <dgm:pt modelId="{296179FD-ACA5-4641-9C4B-EB92D763B794}" type="parTrans" cxnId="{D634D5F3-5123-44BE-AB98-0C08D7A10E16}">
      <dgm:prSet/>
      <dgm:spPr/>
      <dgm:t>
        <a:bodyPr/>
        <a:lstStyle/>
        <a:p>
          <a:endParaRPr lang="ru-RU"/>
        </a:p>
      </dgm:t>
    </dgm:pt>
    <dgm:pt modelId="{79AC5482-B2C2-4307-88D7-ACC570EC5965}" type="sibTrans" cxnId="{D634D5F3-5123-44BE-AB98-0C08D7A10E16}">
      <dgm:prSet/>
      <dgm:spPr/>
      <dgm:t>
        <a:bodyPr/>
        <a:lstStyle/>
        <a:p>
          <a:endParaRPr lang="ru-RU"/>
        </a:p>
      </dgm:t>
    </dgm:pt>
    <dgm:pt modelId="{DD244326-A698-43F8-9923-A5441910AD1B}">
      <dgm:prSet phldrT="[Текст]"/>
      <dgm:spPr/>
      <dgm:t>
        <a:bodyPr/>
        <a:lstStyle/>
        <a:p>
          <a:r>
            <a:rPr lang="ru-RU" dirty="0" smtClean="0"/>
            <a:t>Просмотр</a:t>
          </a:r>
          <a:r>
            <a:rPr lang="en-US" dirty="0" smtClean="0"/>
            <a:t> – </a:t>
          </a:r>
          <a:r>
            <a:rPr lang="ru-RU" dirty="0" smtClean="0"/>
            <a:t>браузер </a:t>
          </a:r>
          <a:r>
            <a:rPr lang="en-US" dirty="0" smtClean="0"/>
            <a:t>IE, Chrome, Safari</a:t>
          </a:r>
          <a:r>
            <a:rPr lang="ru-RU" dirty="0" smtClean="0"/>
            <a:t>…</a:t>
          </a:r>
          <a:endParaRPr lang="ru-RU" dirty="0"/>
        </a:p>
      </dgm:t>
    </dgm:pt>
    <dgm:pt modelId="{6F0CA708-DD7B-49A5-95B6-1887206BCEE7}" type="parTrans" cxnId="{A2150F1E-1651-4D6C-9933-249B32F7D669}">
      <dgm:prSet/>
      <dgm:spPr/>
      <dgm:t>
        <a:bodyPr/>
        <a:lstStyle/>
        <a:p>
          <a:endParaRPr lang="ru-RU"/>
        </a:p>
      </dgm:t>
    </dgm:pt>
    <dgm:pt modelId="{E809215E-A416-485A-AE0F-9211C5971B54}" type="sibTrans" cxnId="{A2150F1E-1651-4D6C-9933-249B32F7D669}">
      <dgm:prSet/>
      <dgm:spPr/>
      <dgm:t>
        <a:bodyPr/>
        <a:lstStyle/>
        <a:p>
          <a:endParaRPr lang="ru-RU"/>
        </a:p>
      </dgm:t>
    </dgm:pt>
    <dgm:pt modelId="{4F0F0AF8-8DCC-4E10-B9E7-AEC14666619A}" type="pres">
      <dgm:prSet presAssocID="{788A7D0F-1B7D-4CF2-B13B-D1D84BB43391}" presName="Name0" presStyleCnt="0">
        <dgm:presLayoutVars>
          <dgm:dir/>
          <dgm:animLvl val="lvl"/>
          <dgm:resizeHandles val="exact"/>
        </dgm:presLayoutVars>
      </dgm:prSet>
      <dgm:spPr/>
    </dgm:pt>
    <dgm:pt modelId="{36619D8D-C040-4F5A-879C-83FC4982EE21}" type="pres">
      <dgm:prSet presAssocID="{DD244326-A698-43F8-9923-A5441910AD1B}" presName="boxAndChildren" presStyleCnt="0"/>
      <dgm:spPr/>
    </dgm:pt>
    <dgm:pt modelId="{6F875B18-B812-4145-B85E-0D4DF8FED7F0}" type="pres">
      <dgm:prSet presAssocID="{DD244326-A698-43F8-9923-A5441910AD1B}" presName="parentTextBox" presStyleLbl="node1" presStyleIdx="0" presStyleCnt="2"/>
      <dgm:spPr/>
      <dgm:t>
        <a:bodyPr/>
        <a:lstStyle/>
        <a:p>
          <a:endParaRPr lang="ru-RU"/>
        </a:p>
      </dgm:t>
    </dgm:pt>
    <dgm:pt modelId="{796452B0-B3E3-40D7-8F91-1D9BDD078F6E}" type="pres">
      <dgm:prSet presAssocID="{79AC5482-B2C2-4307-88D7-ACC570EC5965}" presName="sp" presStyleCnt="0"/>
      <dgm:spPr/>
    </dgm:pt>
    <dgm:pt modelId="{742208B1-B9CB-45F5-BE7E-93823999ACF1}" type="pres">
      <dgm:prSet presAssocID="{87CEB950-8450-433B-97F4-C04EEC19B247}" presName="arrowAndChildren" presStyleCnt="0"/>
      <dgm:spPr/>
    </dgm:pt>
    <dgm:pt modelId="{18A65D7F-1B94-4141-AC55-FBCE0AD62D5D}" type="pres">
      <dgm:prSet presAssocID="{87CEB950-8450-433B-97F4-C04EEC19B247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2150F1E-1651-4D6C-9933-249B32F7D669}" srcId="{788A7D0F-1B7D-4CF2-B13B-D1D84BB43391}" destId="{DD244326-A698-43F8-9923-A5441910AD1B}" srcOrd="1" destOrd="0" parTransId="{6F0CA708-DD7B-49A5-95B6-1887206BCEE7}" sibTransId="{E809215E-A416-485A-AE0F-9211C5971B54}"/>
    <dgm:cxn modelId="{73A3D5EA-28E6-4003-B2A3-E3E6ADA29477}" type="presOf" srcId="{788A7D0F-1B7D-4CF2-B13B-D1D84BB43391}" destId="{4F0F0AF8-8DCC-4E10-B9E7-AEC14666619A}" srcOrd="0" destOrd="0" presId="urn:microsoft.com/office/officeart/2005/8/layout/process4"/>
    <dgm:cxn modelId="{BB0C4711-147F-41C7-A2B6-2FE69EF1A93F}" type="presOf" srcId="{87CEB950-8450-433B-97F4-C04EEC19B247}" destId="{18A65D7F-1B94-4141-AC55-FBCE0AD62D5D}" srcOrd="0" destOrd="0" presId="urn:microsoft.com/office/officeart/2005/8/layout/process4"/>
    <dgm:cxn modelId="{D634D5F3-5123-44BE-AB98-0C08D7A10E16}" srcId="{788A7D0F-1B7D-4CF2-B13B-D1D84BB43391}" destId="{87CEB950-8450-433B-97F4-C04EEC19B247}" srcOrd="0" destOrd="0" parTransId="{296179FD-ACA5-4641-9C4B-EB92D763B794}" sibTransId="{79AC5482-B2C2-4307-88D7-ACC570EC5965}"/>
    <dgm:cxn modelId="{F484494A-1C2A-4C2D-BDA6-0BDB47D4D6D3}" type="presOf" srcId="{DD244326-A698-43F8-9923-A5441910AD1B}" destId="{6F875B18-B812-4145-B85E-0D4DF8FED7F0}" srcOrd="0" destOrd="0" presId="urn:microsoft.com/office/officeart/2005/8/layout/process4"/>
    <dgm:cxn modelId="{DF0A5EBD-B400-410B-91FB-74C8F890FF44}" type="presParOf" srcId="{4F0F0AF8-8DCC-4E10-B9E7-AEC14666619A}" destId="{36619D8D-C040-4F5A-879C-83FC4982EE21}" srcOrd="0" destOrd="0" presId="urn:microsoft.com/office/officeart/2005/8/layout/process4"/>
    <dgm:cxn modelId="{B94F2828-B018-406D-BABD-8BC0D3625F92}" type="presParOf" srcId="{36619D8D-C040-4F5A-879C-83FC4982EE21}" destId="{6F875B18-B812-4145-B85E-0D4DF8FED7F0}" srcOrd="0" destOrd="0" presId="urn:microsoft.com/office/officeart/2005/8/layout/process4"/>
    <dgm:cxn modelId="{2E27FE8A-186D-4A80-9B11-C3F6C2B58BEF}" type="presParOf" srcId="{4F0F0AF8-8DCC-4E10-B9E7-AEC14666619A}" destId="{796452B0-B3E3-40D7-8F91-1D9BDD078F6E}" srcOrd="1" destOrd="0" presId="urn:microsoft.com/office/officeart/2005/8/layout/process4"/>
    <dgm:cxn modelId="{84AE27F9-7535-4D0B-959C-867EE193A9F9}" type="presParOf" srcId="{4F0F0AF8-8DCC-4E10-B9E7-AEC14666619A}" destId="{742208B1-B9CB-45F5-BE7E-93823999ACF1}" srcOrd="2" destOrd="0" presId="urn:microsoft.com/office/officeart/2005/8/layout/process4"/>
    <dgm:cxn modelId="{D406529E-68DC-49CA-9B6A-805DDA238227}" type="presParOf" srcId="{742208B1-B9CB-45F5-BE7E-93823999ACF1}" destId="{18A65D7F-1B94-4141-AC55-FBCE0AD62D5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19F70-2391-4D5A-8F0D-010C26EEC212}">
      <dsp:nvSpPr>
        <dsp:cNvPr id="0" name=""/>
        <dsp:cNvSpPr/>
      </dsp:nvSpPr>
      <dsp:spPr>
        <a:xfrm>
          <a:off x="0" y="2663644"/>
          <a:ext cx="7315200" cy="874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Отчеты - браузер </a:t>
          </a:r>
          <a:r>
            <a:rPr lang="en-US" sz="2600" kern="1200" dirty="0" smtClean="0"/>
            <a:t>IE, Chrome, Safari</a:t>
          </a:r>
          <a:r>
            <a:rPr lang="ru-RU" sz="2600" kern="1200" dirty="0" smtClean="0"/>
            <a:t>…</a:t>
          </a:r>
          <a:endParaRPr lang="ru-RU" sz="2600" kern="1200" dirty="0"/>
        </a:p>
      </dsp:txBody>
      <dsp:txXfrm>
        <a:off x="0" y="2663644"/>
        <a:ext cx="7315200" cy="874267"/>
      </dsp:txXfrm>
    </dsp:sp>
    <dsp:sp modelId="{D0432932-853C-4D03-92AF-07B6B3049875}">
      <dsp:nvSpPr>
        <dsp:cNvPr id="0" name=""/>
        <dsp:cNvSpPr/>
      </dsp:nvSpPr>
      <dsp:spPr>
        <a:xfrm rot="10800000">
          <a:off x="0" y="1332134"/>
          <a:ext cx="7315200" cy="13446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Тестирование</a:t>
          </a:r>
          <a:r>
            <a:rPr lang="en-US" sz="2600" kern="1200" dirty="0" smtClean="0"/>
            <a:t> – </a:t>
          </a:r>
          <a:r>
            <a:rPr lang="ru-RU" sz="2600" kern="1200" dirty="0" smtClean="0"/>
            <a:t>браузер </a:t>
          </a:r>
          <a:r>
            <a:rPr lang="en-US" sz="2600" kern="1200" dirty="0" smtClean="0"/>
            <a:t>IE, Chrome, Safari</a:t>
          </a:r>
          <a:r>
            <a:rPr lang="ru-RU" sz="2600" kern="1200" dirty="0" smtClean="0"/>
            <a:t>…</a:t>
          </a:r>
          <a:endParaRPr lang="ru-RU" sz="2600" kern="1200" dirty="0"/>
        </a:p>
      </dsp:txBody>
      <dsp:txXfrm rot="10800000">
        <a:off x="0" y="1332134"/>
        <a:ext cx="7315200" cy="873696"/>
      </dsp:txXfrm>
    </dsp:sp>
    <dsp:sp modelId="{18A65D7F-1B94-4141-AC55-FBCE0AD62D5D}">
      <dsp:nvSpPr>
        <dsp:cNvPr id="0" name=""/>
        <dsp:cNvSpPr/>
      </dsp:nvSpPr>
      <dsp:spPr>
        <a:xfrm rot="10800000">
          <a:off x="0" y="625"/>
          <a:ext cx="7315200" cy="134462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Создание тестов</a:t>
          </a:r>
          <a:r>
            <a:rPr lang="en-US" sz="2600" kern="1200" dirty="0" smtClean="0"/>
            <a:t> – </a:t>
          </a:r>
          <a:r>
            <a:rPr lang="ru-RU" sz="2600" kern="1200" dirty="0" smtClean="0"/>
            <a:t>программа </a:t>
          </a:r>
          <a:r>
            <a:rPr lang="en-US" sz="2600" kern="1200" dirty="0" smtClean="0"/>
            <a:t>tMaker</a:t>
          </a:r>
          <a:endParaRPr lang="ru-RU" sz="2600" kern="1200" dirty="0"/>
        </a:p>
      </dsp:txBody>
      <dsp:txXfrm rot="10800000">
        <a:off x="0" y="625"/>
        <a:ext cx="7315200" cy="873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75B18-B812-4145-B85E-0D4DF8FED7F0}">
      <dsp:nvSpPr>
        <dsp:cNvPr id="0" name=""/>
        <dsp:cNvSpPr/>
      </dsp:nvSpPr>
      <dsp:spPr>
        <a:xfrm>
          <a:off x="0" y="2135694"/>
          <a:ext cx="7315200" cy="1401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Просмотр</a:t>
          </a:r>
          <a:r>
            <a:rPr lang="en-US" sz="3400" kern="1200" dirty="0" smtClean="0"/>
            <a:t> – </a:t>
          </a:r>
          <a:r>
            <a:rPr lang="ru-RU" sz="3400" kern="1200" dirty="0" smtClean="0"/>
            <a:t>браузер </a:t>
          </a:r>
          <a:r>
            <a:rPr lang="en-US" sz="3400" kern="1200" dirty="0" smtClean="0"/>
            <a:t>IE, Chrome, Safari</a:t>
          </a:r>
          <a:r>
            <a:rPr lang="ru-RU" sz="3400" kern="1200" dirty="0" smtClean="0"/>
            <a:t>…</a:t>
          </a:r>
          <a:endParaRPr lang="ru-RU" sz="3400" kern="1200" dirty="0"/>
        </a:p>
      </dsp:txBody>
      <dsp:txXfrm>
        <a:off x="0" y="2135694"/>
        <a:ext cx="7315200" cy="1401246"/>
      </dsp:txXfrm>
    </dsp:sp>
    <dsp:sp modelId="{18A65D7F-1B94-4141-AC55-FBCE0AD62D5D}">
      <dsp:nvSpPr>
        <dsp:cNvPr id="0" name=""/>
        <dsp:cNvSpPr/>
      </dsp:nvSpPr>
      <dsp:spPr>
        <a:xfrm rot="10800000">
          <a:off x="0" y="1595"/>
          <a:ext cx="7315200" cy="21551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Создание книг </a:t>
          </a:r>
          <a:r>
            <a:rPr lang="en-US" sz="3400" kern="1200" dirty="0" smtClean="0"/>
            <a:t>– </a:t>
          </a:r>
          <a:r>
            <a:rPr lang="ru-RU" sz="3400" kern="1200" dirty="0" smtClean="0"/>
            <a:t>программа </a:t>
          </a:r>
          <a:r>
            <a:rPr lang="en-US" sz="3400" kern="1200" dirty="0" smtClean="0"/>
            <a:t>BookEditor</a:t>
          </a:r>
          <a:endParaRPr lang="ru-RU" sz="3400" kern="1200" dirty="0"/>
        </a:p>
      </dsp:txBody>
      <dsp:txXfrm rot="10800000">
        <a:off x="0" y="1595"/>
        <a:ext cx="7315200" cy="1400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8317D2A-AA9A-431B-9F6F-68384B715516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D485B3-7949-468B-8CD9-18E8DFDEE10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unrav.ru/docs/bookoffice/bookedito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unrav.ru/download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unrav.ru" TargetMode="External"/><Relationship Id="rId2" Type="http://schemas.openxmlformats.org/officeDocument/2006/relationships/hyperlink" Target="http://sunra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unRavSoftware" TargetMode="External"/><Relationship Id="rId5" Type="http://schemas.openxmlformats.org/officeDocument/2006/relationships/hyperlink" Target="http://vkontakte.ru/sunrav" TargetMode="External"/><Relationship Id="rId4" Type="http://schemas.openxmlformats.org/officeDocument/2006/relationships/hyperlink" Target="http://twitter.com/sunra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nrav.ru/docs/testofficepro/tmak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315200" cy="1466625"/>
          </a:xfrm>
        </p:spPr>
        <p:txBody>
          <a:bodyPr/>
          <a:lstStyle/>
          <a:p>
            <a:r>
              <a:rPr lang="en-US" dirty="0" smtClean="0"/>
              <a:t>SunRav WEB Class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315200" cy="114463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Тестирование студентов и учащихся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Аттестация сотрудников и кандидатов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Обучение: учебники, справочники, методички…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5621"/>
      </p:ext>
    </p:extLst>
  </p:cSld>
  <p:clrMapOvr>
    <a:masterClrMapping/>
  </p:clrMapOvr>
  <p:transition spd="slow" advTm="15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6" y="548680"/>
            <a:ext cx="7315200" cy="1154097"/>
          </a:xfrm>
        </p:spPr>
        <p:txBody>
          <a:bodyPr/>
          <a:lstStyle/>
          <a:p>
            <a:r>
              <a:rPr lang="ru-RU" dirty="0" smtClean="0"/>
              <a:t>Пример отчета</a:t>
            </a:r>
            <a:endParaRPr lang="ru-RU" dirty="0"/>
          </a:p>
        </p:txBody>
      </p:sp>
      <p:pic>
        <p:nvPicPr>
          <p:cNvPr id="1028" name="Picture 4" descr="C:\Users\Ravil\Pictures\Screenshots\screen 2014-06-10 19.18.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96" y="1730304"/>
            <a:ext cx="7776864" cy="49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2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Достоверность и надежность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ответы пользователя фиксируются. Дальнейшее редактирование теста не изменит результат тестирования.</a:t>
            </a:r>
          </a:p>
          <a:p>
            <a:r>
              <a:rPr lang="ru-RU" dirty="0" smtClean="0"/>
              <a:t>Пользователь может завершить тест, прерванный по независящим от него причинам </a:t>
            </a:r>
            <a:r>
              <a:rPr lang="ru-RU" sz="1200" dirty="0" smtClean="0"/>
              <a:t>(сбой соединения, отключение питания…)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3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книги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727442"/>
              </p:ext>
            </p:extLst>
          </p:nvPr>
        </p:nvGraphicFramePr>
        <p:xfrm>
          <a:off x="914400" y="2770188"/>
          <a:ext cx="7315200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691441"/>
      </p:ext>
    </p:extLst>
  </p:cSld>
  <p:clrMapOvr>
    <a:masterClrMapping/>
  </p:clrMapOvr>
  <p:transition spd="slow" advTm="312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SunRav BookEditor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Современный ленточный интерфейс аналогичный </a:t>
            </a:r>
            <a:r>
              <a:rPr lang="en-US" dirty="0" smtClean="0"/>
              <a:t>Microsoft Word.</a:t>
            </a:r>
          </a:p>
          <a:p>
            <a:r>
              <a:rPr lang="ru-RU" dirty="0" smtClean="0"/>
              <a:t>Рисунки, анимация (</a:t>
            </a:r>
            <a:r>
              <a:rPr lang="en-US" dirty="0" smtClean="0"/>
              <a:t>GIF</a:t>
            </a:r>
            <a:r>
              <a:rPr lang="ru-RU" dirty="0" smtClean="0"/>
              <a:t> и </a:t>
            </a:r>
            <a:r>
              <a:rPr lang="en-US" dirty="0" smtClean="0"/>
              <a:t>Flash)</a:t>
            </a:r>
            <a:r>
              <a:rPr lang="ru-RU" dirty="0" smtClean="0"/>
              <a:t>, аудио, видео, ролики </a:t>
            </a:r>
            <a:r>
              <a:rPr lang="en-US" dirty="0" err="1" smtClean="0"/>
              <a:t>youtube</a:t>
            </a:r>
            <a:r>
              <a:rPr lang="ru-RU" dirty="0" smtClean="0"/>
              <a:t>, формулы, спецсимволы</a:t>
            </a:r>
            <a:r>
              <a:rPr lang="en-US" dirty="0" smtClean="0"/>
              <a:t>…</a:t>
            </a:r>
            <a:endParaRPr lang="ru-RU" dirty="0" smtClean="0"/>
          </a:p>
          <a:p>
            <a:r>
              <a:rPr lang="ru-RU" dirty="0" smtClean="0"/>
              <a:t>Проверка орфографии.</a:t>
            </a:r>
          </a:p>
          <a:p>
            <a:r>
              <a:rPr lang="ru-RU" dirty="0" smtClean="0"/>
              <a:t>Стили текста помогут легко форматировать книги.</a:t>
            </a:r>
          </a:p>
          <a:p>
            <a:r>
              <a:rPr lang="ru-RU" dirty="0" smtClean="0"/>
              <a:t>Подробнее: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://sunrav.ru/docs/bookoffice/bookeditor</a:t>
            </a:r>
            <a:r>
              <a:rPr lang="en-US" dirty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436986"/>
      </p:ext>
    </p:extLst>
  </p:cSld>
  <p:clrMapOvr>
    <a:masterClrMapping/>
  </p:clrMapOvr>
  <p:transition spd="slow" advTm="10081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ru-RU" dirty="0" smtClean="0"/>
              <a:t>Интерфейс </a:t>
            </a:r>
            <a:r>
              <a:rPr lang="en-US" dirty="0" smtClean="0"/>
              <a:t>BookEditor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7"/>
            <a:ext cx="6984776" cy="5051603"/>
          </a:xfrm>
        </p:spPr>
      </p:pic>
    </p:spTree>
    <p:extLst>
      <p:ext uri="{BB962C8B-B14F-4D97-AF65-F5344CB8AC3E}">
        <p14:creationId xmlns:p14="http://schemas.microsoft.com/office/powerpoint/2010/main" val="31474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726" y="1196752"/>
            <a:ext cx="7315200" cy="1154097"/>
          </a:xfrm>
        </p:spPr>
        <p:txBody>
          <a:bodyPr/>
          <a:lstStyle/>
          <a:p>
            <a:r>
              <a:rPr lang="ru-RU" dirty="0" smtClean="0"/>
              <a:t>Адаптация к любому дизайну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86" y="2348880"/>
            <a:ext cx="5912880" cy="3538537"/>
          </a:xfrm>
        </p:spPr>
      </p:pic>
      <p:sp>
        <p:nvSpPr>
          <p:cNvPr id="5" name="TextBox 4"/>
          <p:cNvSpPr txBox="1"/>
          <p:nvPr/>
        </p:nvSpPr>
        <p:spPr>
          <a:xfrm>
            <a:off x="1763688" y="6093296"/>
            <a:ext cx="5549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Дизайн можно адаптировать под любой сайт – просто </a:t>
            </a:r>
            <a:r>
              <a:rPr lang="ru-RU" sz="1400" dirty="0" smtClean="0"/>
              <a:t>создайте </a:t>
            </a:r>
            <a:endParaRPr lang="en-US" sz="1400" dirty="0" smtClean="0"/>
          </a:p>
          <a:p>
            <a:pPr algn="ctr"/>
            <a:r>
              <a:rPr lang="ru-RU" sz="1400" dirty="0" smtClean="0"/>
              <a:t>свой </a:t>
            </a:r>
            <a:r>
              <a:rPr lang="ru-RU" sz="1400" dirty="0" smtClean="0"/>
              <a:t>шаблон на основе одного из поставляемых в комплекте.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7134728"/>
      </p:ext>
    </p:extLst>
  </p:cSld>
  <p:clrMapOvr>
    <a:masterClrMapping/>
  </p:clrMapOvr>
  <p:transition spd="slow" advTm="6828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пользователей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Благодаря модульной </a:t>
            </a:r>
            <a:r>
              <a:rPr lang="ru-RU" dirty="0" smtClean="0"/>
              <a:t>структуре </a:t>
            </a:r>
            <a:r>
              <a:rPr lang="ru-RU" dirty="0" smtClean="0"/>
              <a:t>в </a:t>
            </a:r>
            <a:r>
              <a:rPr lang="en-US" dirty="0"/>
              <a:t>SunRav WEB </a:t>
            </a:r>
            <a:r>
              <a:rPr lang="en-US" dirty="0" smtClean="0"/>
              <a:t>Class </a:t>
            </a:r>
            <a:r>
              <a:rPr lang="ru-RU" dirty="0" smtClean="0"/>
              <a:t>реализована гибкая система </a:t>
            </a:r>
            <a:r>
              <a:rPr lang="ru-RU" dirty="0" smtClean="0"/>
              <a:t>прав </a:t>
            </a:r>
            <a:r>
              <a:rPr lang="ru-RU" dirty="0" smtClean="0"/>
              <a:t>пользователей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Каждому пользователю будет показано свое меню – в соответствии с тем, какие у пользователя права.</a:t>
            </a:r>
          </a:p>
          <a:p>
            <a:r>
              <a:rPr lang="ru-RU" dirty="0" smtClean="0"/>
              <a:t>Права можно настраивать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2278196960"/>
      </p:ext>
    </p:extLst>
  </p:cSld>
  <p:clrMapOvr>
    <a:masterClrMapping/>
  </p:clrMapOvr>
  <p:transition spd="slow" advTm="16245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тестов и 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Тесты объединены в разделы. Один тест может находиться в разных разделах.</a:t>
            </a:r>
          </a:p>
          <a:p>
            <a:r>
              <a:rPr lang="ru-RU" dirty="0" smtClean="0"/>
              <a:t>Аналогично разделам, книги объединены в курсы.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229069"/>
      </p:ext>
    </p:extLst>
  </p:cSld>
  <p:clrMapOvr>
    <a:masterClrMapping/>
  </p:clrMapOvr>
  <p:transition spd="slow" advTm="6539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пользователей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Пользователи объединены в группы. </a:t>
            </a:r>
          </a:p>
          <a:p>
            <a:r>
              <a:rPr lang="ru-RU" dirty="0" smtClean="0"/>
              <a:t>Каждой группе можно назначить свои разделы тестов и курсы.</a:t>
            </a:r>
          </a:p>
          <a:p>
            <a:r>
              <a:rPr lang="ru-RU" dirty="0" smtClean="0"/>
              <a:t>Это позволяет предоставить пользователям именно тот материал, который им предназначен.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444107"/>
      </p:ext>
    </p:extLst>
  </p:cSld>
  <p:clrMapOvr>
    <a:masterClrMapping/>
  </p:clrMapOvr>
  <p:transition spd="slow" advTm="5417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Используется в крупнейших учебных заведениях и организациях с 2003 года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2492896"/>
            <a:ext cx="7632848" cy="35283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Московский </a:t>
            </a:r>
            <a:r>
              <a:rPr lang="ru-RU" dirty="0" smtClean="0"/>
              <a:t>государственный строительный университет</a:t>
            </a:r>
          </a:p>
          <a:p>
            <a:r>
              <a:rPr lang="ru-RU" dirty="0" smtClean="0"/>
              <a:t>Башкирский государственный </a:t>
            </a:r>
            <a:r>
              <a:rPr lang="ru-RU" dirty="0"/>
              <a:t>п</a:t>
            </a:r>
            <a:r>
              <a:rPr lang="ru-RU" dirty="0" smtClean="0"/>
              <a:t>едагогический университет</a:t>
            </a:r>
          </a:p>
          <a:p>
            <a:r>
              <a:rPr lang="ru-RU" dirty="0" smtClean="0"/>
              <a:t>Институт </a:t>
            </a:r>
            <a:r>
              <a:rPr lang="ru-RU" dirty="0"/>
              <a:t>открытого и дистанционного образования </a:t>
            </a:r>
            <a:r>
              <a:rPr lang="ru-RU" dirty="0" err="1" smtClean="0"/>
              <a:t>ЮУрГУ</a:t>
            </a:r>
            <a:endParaRPr lang="ru-RU" dirty="0" smtClean="0"/>
          </a:p>
          <a:p>
            <a:r>
              <a:rPr lang="ru-RU" dirty="0"/>
              <a:t>Московский авиационный </a:t>
            </a:r>
            <a:r>
              <a:rPr lang="ru-RU" dirty="0" smtClean="0"/>
              <a:t>институт</a:t>
            </a:r>
          </a:p>
          <a:p>
            <a:r>
              <a:rPr lang="ru-RU" dirty="0"/>
              <a:t>Орловская региональная академия государственной </a:t>
            </a:r>
            <a:r>
              <a:rPr lang="ru-RU" dirty="0" smtClean="0"/>
              <a:t>службы</a:t>
            </a:r>
          </a:p>
          <a:p>
            <a:r>
              <a:rPr lang="ru-RU" dirty="0"/>
              <a:t>Северо-Осетинский государственный </a:t>
            </a:r>
            <a:r>
              <a:rPr lang="ru-RU" dirty="0" smtClean="0"/>
              <a:t>университет</a:t>
            </a:r>
          </a:p>
          <a:p>
            <a:r>
              <a:rPr lang="ru-RU" dirty="0"/>
              <a:t>Биробиджанский государственный педагогический </a:t>
            </a:r>
            <a:r>
              <a:rPr lang="ru-RU" dirty="0" smtClean="0"/>
              <a:t>институт</a:t>
            </a:r>
          </a:p>
          <a:p>
            <a:r>
              <a:rPr lang="ru-RU" dirty="0" smtClean="0"/>
              <a:t>ОАО «</a:t>
            </a:r>
            <a:r>
              <a:rPr lang="ru-RU" dirty="0" err="1" smtClean="0"/>
              <a:t>Уралсвязьинформ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r>
              <a:rPr lang="ru-RU" dirty="0" smtClean="0"/>
              <a:t>И многие, многие, многие другие…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en-US" dirty="0"/>
              <a:t>SunRav WEB Class</a:t>
            </a:r>
            <a:endParaRPr lang="ru-RU" dirty="0"/>
          </a:p>
        </p:txBody>
      </p:sp>
      <p:pic>
        <p:nvPicPr>
          <p:cNvPr id="1026" name="Picture 2" descr="C:\Users\Ravil\Pictures\Screenshots\screen 2014-06-10 16.26.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408712" cy="48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04875"/>
      </p:ext>
    </p:extLst>
  </p:cSld>
  <p:clrMapOvr>
    <a:masterClrMapping/>
  </p:clrMapOvr>
  <p:transition spd="slow" advTm="3685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стоит выбрать </a:t>
            </a:r>
            <a:r>
              <a:rPr lang="en-US" dirty="0"/>
              <a:t>SunRav WEB </a:t>
            </a:r>
            <a:r>
              <a:rPr lang="en-US" dirty="0" smtClean="0"/>
              <a:t>Class?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развивается с 2003 года – за это время был накоплен огромный опыт и учтены пожелания наших многочисленных пользователей.</a:t>
            </a:r>
          </a:p>
          <a:p>
            <a:r>
              <a:rPr lang="ru-RU" dirty="0" smtClean="0"/>
              <a:t>Подробная документация.</a:t>
            </a:r>
          </a:p>
          <a:p>
            <a:r>
              <a:rPr lang="ru-RU" dirty="0" smtClean="0"/>
              <a:t>Открытый исходный код.</a:t>
            </a:r>
          </a:p>
          <a:p>
            <a:r>
              <a:rPr lang="ru-RU" dirty="0" smtClean="0"/>
              <a:t>Тех. поддержка по эл. почте, скайпу и телефону.</a:t>
            </a:r>
          </a:p>
          <a:p>
            <a:r>
              <a:rPr lang="ru-RU" dirty="0" smtClean="0"/>
              <a:t>Гибкая схема лицензирования – от 14 до 95 тыс. руб.</a:t>
            </a:r>
            <a:endParaRPr lang="en-US" dirty="0" smtClean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Попробуйте бесплатную </a:t>
            </a:r>
            <a:r>
              <a:rPr lang="ru-RU" dirty="0" err="1" smtClean="0"/>
              <a:t>демо</a:t>
            </a:r>
            <a:r>
              <a:rPr lang="ru-RU" dirty="0" smtClean="0"/>
              <a:t> версию и убедитесь, что эта программа вам подходит: </a:t>
            </a:r>
            <a:r>
              <a:rPr lang="en-US" dirty="0" smtClean="0">
                <a:hlinkClick r:id="rId2"/>
              </a:rPr>
              <a:t>sunrav.ru/download.html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1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r>
              <a:rPr lang="en-US" dirty="0" smtClean="0"/>
              <a:t> SunRav Software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ВЕБ сайт: </a:t>
            </a:r>
            <a:r>
              <a:rPr lang="en-US" dirty="0" smtClean="0">
                <a:hlinkClick r:id="rId2"/>
              </a:rPr>
              <a:t>sunrav.ru</a:t>
            </a:r>
            <a:endParaRPr lang="en-US" dirty="0" smtClean="0"/>
          </a:p>
          <a:p>
            <a:r>
              <a:rPr lang="ru-RU" dirty="0" smtClean="0"/>
              <a:t>Эл. почта: </a:t>
            </a:r>
            <a:r>
              <a:rPr lang="en-US" dirty="0" smtClean="0">
                <a:hlinkClick r:id="rId3"/>
              </a:rPr>
              <a:t>info@sunrav.ru</a:t>
            </a:r>
            <a:endParaRPr lang="en-US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sunrav</a:t>
            </a:r>
            <a:endParaRPr lang="en-US" dirty="0" smtClean="0"/>
          </a:p>
          <a:p>
            <a:r>
              <a:rPr lang="en-US" dirty="0" smtClean="0"/>
              <a:t>Twitter: </a:t>
            </a:r>
            <a:r>
              <a:rPr lang="en-US" dirty="0" err="1" smtClean="0">
                <a:hlinkClick r:id="rId4"/>
              </a:rPr>
              <a:t>sunrav</a:t>
            </a:r>
            <a:endParaRPr lang="en-US" dirty="0" smtClean="0"/>
          </a:p>
          <a:p>
            <a:r>
              <a:rPr lang="ru-RU" dirty="0" err="1" smtClean="0"/>
              <a:t>ВКонтакте</a:t>
            </a:r>
            <a:r>
              <a:rPr lang="ru-RU" dirty="0" smtClean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vkontakte.ru/sunrav</a:t>
            </a:r>
            <a:endParaRPr lang="ru-RU" dirty="0" smtClean="0"/>
          </a:p>
          <a:p>
            <a:r>
              <a:rPr lang="en-US" dirty="0"/>
              <a:t>Facebook: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www.facebook.com/SunRavSoftware</a:t>
            </a:r>
            <a:endParaRPr lang="en-US" dirty="0" smtClean="0"/>
          </a:p>
          <a:p>
            <a:r>
              <a:rPr lang="ru-RU" dirty="0"/>
              <a:t>Телефоны: (383) 355-48-23, +7-913-920-35-12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75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ВЕБ сервер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Рабочее место</a:t>
            </a:r>
            <a:r>
              <a:rPr lang="en-US" dirty="0" smtClean="0"/>
              <a:t> </a:t>
            </a:r>
            <a:r>
              <a:rPr lang="ru-RU" dirty="0" smtClean="0"/>
              <a:t>автора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для установки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Apache</a:t>
            </a:r>
            <a:r>
              <a:rPr lang="ru-RU" dirty="0" smtClean="0"/>
              <a:t> или </a:t>
            </a:r>
            <a:r>
              <a:rPr lang="en-US" dirty="0" smtClean="0"/>
              <a:t>Microsoft IIS</a:t>
            </a:r>
          </a:p>
          <a:p>
            <a:r>
              <a:rPr lang="ru-RU" dirty="0" smtClean="0"/>
              <a:t>База данных </a:t>
            </a:r>
            <a:r>
              <a:rPr lang="en-US" dirty="0" smtClean="0"/>
              <a:t>MySQL</a:t>
            </a:r>
          </a:p>
          <a:p>
            <a:r>
              <a:rPr lang="en-US" dirty="0" smtClean="0"/>
              <a:t>PHP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Любой компьютер с </a:t>
            </a:r>
            <a:r>
              <a:rPr lang="en-US" dirty="0" smtClean="0"/>
              <a:t>Windows XP </a:t>
            </a:r>
            <a:r>
              <a:rPr lang="ru-RU" dirty="0" smtClean="0"/>
              <a:t>или выше: </a:t>
            </a:r>
            <a:r>
              <a:rPr lang="en-US" dirty="0" smtClean="0"/>
              <a:t>2000, Vista, 7, 8, 8.1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35391"/>
      </p:ext>
    </p:extLst>
  </p:cSld>
  <p:clrMapOvr>
    <a:masterClrMapping/>
  </p:clrMapOvr>
  <p:transition spd="slow" advTm="903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пользователя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Мобильное устройство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Windows</a:t>
            </a:r>
            <a:r>
              <a:rPr lang="ru-RU" dirty="0" smtClean="0"/>
              <a:t>, </a:t>
            </a:r>
            <a:r>
              <a:rPr lang="en-US" dirty="0"/>
              <a:t>Mac</a:t>
            </a:r>
            <a:r>
              <a:rPr lang="en-US" dirty="0" smtClean="0"/>
              <a:t> </a:t>
            </a:r>
            <a:r>
              <a:rPr lang="ru-RU" dirty="0"/>
              <a:t>или </a:t>
            </a:r>
            <a:r>
              <a:rPr lang="en-US" dirty="0" smtClean="0"/>
              <a:t>Linux </a:t>
            </a:r>
            <a:r>
              <a:rPr lang="ru-RU" dirty="0" smtClean="0"/>
              <a:t>компьютер</a:t>
            </a:r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6" y="3737139"/>
            <a:ext cx="3567112" cy="26240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54006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4916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и аттестация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276433"/>
              </p:ext>
            </p:extLst>
          </p:nvPr>
        </p:nvGraphicFramePr>
        <p:xfrm>
          <a:off x="914400" y="2770188"/>
          <a:ext cx="7315200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749629"/>
      </p:ext>
    </p:extLst>
  </p:cSld>
  <p:clrMapOvr>
    <a:masterClrMapping/>
  </p:clrMapOvr>
  <p:transition spd="slow" advTm="665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тестов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создания и редактирования тестов предназначена программа </a:t>
            </a:r>
            <a:r>
              <a:rPr lang="en-US" dirty="0" smtClean="0"/>
              <a:t>tMaker</a:t>
            </a:r>
            <a:r>
              <a:rPr lang="ru-RU" dirty="0" smtClean="0"/>
              <a:t>, входящая в </a:t>
            </a:r>
            <a:r>
              <a:rPr lang="en-US" dirty="0"/>
              <a:t>SunRav WEB </a:t>
            </a:r>
            <a:r>
              <a:rPr lang="en-US" dirty="0" smtClean="0"/>
              <a:t>Class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Можно импортировать тесты из текстовых файлов.</a:t>
            </a:r>
            <a:endParaRPr lang="en-US" dirty="0" smtClean="0"/>
          </a:p>
          <a:p>
            <a:r>
              <a:rPr lang="ru-RU" dirty="0" smtClean="0"/>
              <a:t>Полноценный текстовый редактор – ваши вопросы выглядят так, как вы задумали. </a:t>
            </a:r>
          </a:p>
          <a:p>
            <a:r>
              <a:rPr lang="ru-RU" dirty="0" smtClean="0"/>
              <a:t>Используйте рисунки, видео, аудио, флэш…</a:t>
            </a:r>
          </a:p>
          <a:p>
            <a:r>
              <a:rPr lang="ru-RU" dirty="0" smtClean="0"/>
              <a:t>Тест можно разбить на несколько тем.</a:t>
            </a:r>
          </a:p>
          <a:p>
            <a:r>
              <a:rPr lang="ru-RU" dirty="0" smtClean="0"/>
              <a:t>Вопросы в случайном порядке – укажите сколько вопросов из каждой темы должно войти в тест.</a:t>
            </a:r>
          </a:p>
          <a:p>
            <a:r>
              <a:rPr lang="ru-RU" dirty="0" smtClean="0"/>
              <a:t>Подробнее: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sunrav.ru/docs/testofficepro/tmaker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5">
        <p:wipe/>
      </p:transition>
    </mc:Choice>
    <mc:Fallback xmlns="">
      <p:transition spd="slow" advTm="14705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ru-RU" dirty="0" smtClean="0"/>
              <a:t>Интерфейс </a:t>
            </a:r>
            <a:r>
              <a:rPr lang="en-US" dirty="0" smtClean="0"/>
              <a:t>tMaker</a:t>
            </a:r>
            <a:endParaRPr lang="ru-RU" dirty="0"/>
          </a:p>
        </p:txBody>
      </p:sp>
      <p:pic>
        <p:nvPicPr>
          <p:cNvPr id="3074" name="Picture 2" descr="C:\Users\Ravil\Pictures\Screenshots\screen 2014-06-10 19.30.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00800" cy="51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2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vil\Pictures\Screenshots\screen 2014-06-10 19.22.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840760" cy="49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78396" y="54868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Пример тестирования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0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Подробные отчеты по каждому пользователю, включая детальную информацию о каждом ответе.</a:t>
            </a:r>
          </a:p>
          <a:p>
            <a:r>
              <a:rPr lang="ru-RU" dirty="0" smtClean="0"/>
              <a:t>Групповые отчеты.</a:t>
            </a:r>
          </a:p>
          <a:p>
            <a:r>
              <a:rPr lang="ru-RU" dirty="0" smtClean="0"/>
              <a:t>Отчеты по темам.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Экспорт отчетов в формат </a:t>
            </a:r>
            <a:r>
              <a:rPr lang="en-US" dirty="0" smtClean="0"/>
              <a:t>CSV</a:t>
            </a:r>
            <a:r>
              <a:rPr lang="ru-RU" dirty="0" smtClean="0"/>
              <a:t> (</a:t>
            </a:r>
            <a:r>
              <a:rPr lang="en-US" dirty="0" smtClean="0"/>
              <a:t>MS Excel).</a:t>
            </a:r>
            <a:endParaRPr lang="ru-RU" dirty="0" smtClean="0"/>
          </a:p>
          <a:p>
            <a:r>
              <a:rPr lang="ru-RU" dirty="0" smtClean="0"/>
              <a:t>Печать отчетов.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89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419</TotalTime>
  <Words>579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Перспектива</vt:lpstr>
      <vt:lpstr>SunRav WEB Class</vt:lpstr>
      <vt:lpstr>SunRav WEB Class</vt:lpstr>
      <vt:lpstr>Что нужно для установки</vt:lpstr>
      <vt:lpstr>Рабочее место пользователя</vt:lpstr>
      <vt:lpstr>Тестирование и аттестация</vt:lpstr>
      <vt:lpstr>Создание тестов</vt:lpstr>
      <vt:lpstr>Интерфейс tMaker</vt:lpstr>
      <vt:lpstr>Презентация PowerPoint</vt:lpstr>
      <vt:lpstr>Отчеты</vt:lpstr>
      <vt:lpstr>Пример отчета</vt:lpstr>
      <vt:lpstr>Достоверность и надежность</vt:lpstr>
      <vt:lpstr>Электронные книги</vt:lpstr>
      <vt:lpstr>SunRav BookEditor</vt:lpstr>
      <vt:lpstr>Интерфейс BookEditor</vt:lpstr>
      <vt:lpstr>Адаптация к любому дизайну</vt:lpstr>
      <vt:lpstr>Права пользователей</vt:lpstr>
      <vt:lpstr>Разделы тестов и курсы</vt:lpstr>
      <vt:lpstr>Группы пользователей</vt:lpstr>
      <vt:lpstr>Используется в крупнейших учебных заведениях и организациях с 2003 года</vt:lpstr>
      <vt:lpstr>Почему стоит выбрать SunRav WEB Class?</vt:lpstr>
      <vt:lpstr>Контакты SunRav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SunRav WEB Class</dc:title>
  <dc:creator>Ravil Sungatulin</dc:creator>
  <cp:lastModifiedBy>Ravil Sungatulin</cp:lastModifiedBy>
  <cp:revision>39</cp:revision>
  <dcterms:created xsi:type="dcterms:W3CDTF">2014-06-10T07:45:48Z</dcterms:created>
  <dcterms:modified xsi:type="dcterms:W3CDTF">2014-06-10T15:05:00Z</dcterms:modified>
</cp:coreProperties>
</file>